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256" r:id="rId2"/>
    <p:sldId id="272" r:id="rId3"/>
    <p:sldId id="269" r:id="rId4"/>
    <p:sldId id="270" r:id="rId5"/>
    <p:sldId id="273" r:id="rId6"/>
    <p:sldId id="274" r:id="rId7"/>
    <p:sldId id="275" r:id="rId8"/>
    <p:sldId id="276" r:id="rId9"/>
    <p:sldId id="271" r:id="rId10"/>
    <p:sldId id="262" r:id="rId11"/>
    <p:sldId id="263" r:id="rId12"/>
    <p:sldId id="268" r:id="rId13"/>
    <p:sldId id="277" r:id="rId14"/>
    <p:sldId id="265" r:id="rId15"/>
    <p:sldId id="278" r:id="rId16"/>
    <p:sldId id="285" r:id="rId17"/>
    <p:sldId id="284" r:id="rId18"/>
    <p:sldId id="283" r:id="rId19"/>
    <p:sldId id="291" r:id="rId20"/>
    <p:sldId id="290" r:id="rId21"/>
    <p:sldId id="292" r:id="rId22"/>
    <p:sldId id="279" r:id="rId23"/>
    <p:sldId id="287" r:id="rId24"/>
    <p:sldId id="281" r:id="rId25"/>
    <p:sldId id="282" r:id="rId26"/>
    <p:sldId id="286" r:id="rId27"/>
    <p:sldId id="289" r:id="rId28"/>
    <p:sldId id="280" r:id="rId29"/>
    <p:sldId id="296" r:id="rId30"/>
    <p:sldId id="298" r:id="rId31"/>
    <p:sldId id="297" r:id="rId32"/>
    <p:sldId id="304" r:id="rId33"/>
    <p:sldId id="306" r:id="rId34"/>
    <p:sldId id="307" r:id="rId35"/>
    <p:sldId id="308" r:id="rId36"/>
    <p:sldId id="311" r:id="rId37"/>
    <p:sldId id="312" r:id="rId38"/>
    <p:sldId id="309" r:id="rId39"/>
    <p:sldId id="310" r:id="rId40"/>
    <p:sldId id="259" r:id="rId41"/>
    <p:sldId id="305" r:id="rId42"/>
    <p:sldId id="266" r:id="rId43"/>
    <p:sldId id="293" r:id="rId44"/>
    <p:sldId id="294" r:id="rId45"/>
    <p:sldId id="295" r:id="rId46"/>
    <p:sldId id="267" r:id="rId47"/>
    <p:sldId id="299" r:id="rId48"/>
    <p:sldId id="300" r:id="rId49"/>
    <p:sldId id="301" r:id="rId50"/>
    <p:sldId id="303" r:id="rId51"/>
    <p:sldId id="302" r:id="rId5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55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1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tvdIs3SIY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</a:t>
            </a:r>
            <a:r>
              <a:rPr lang="ko-KR" altLang="en-US" smtClean="0"/>
              <a:t>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r>
              <a:rPr lang="ko-KR" altLang="en-US" dirty="0"/>
              <a:t>논문 이해</a:t>
            </a:r>
            <a:endParaRPr lang="en-US" altLang="ko-KR" dirty="0"/>
          </a:p>
          <a:p>
            <a:r>
              <a:rPr lang="ko-KR" altLang="en-US" dirty="0"/>
              <a:t>비용의 최소화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4593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수학은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전세계 표준의 과학</a:t>
            </a:r>
            <a:r>
              <a:rPr lang="en-US" altLang="ko-KR" sz="2000" dirty="0"/>
              <a:t> </a:t>
            </a:r>
            <a:r>
              <a:rPr lang="ko-KR" altLang="en-US" sz="2000" dirty="0"/>
              <a:t>및 공학용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피라미드형 언어이다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수학은 공리로 부터 출발한다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공리</a:t>
            </a:r>
            <a:r>
              <a:rPr lang="en-US" altLang="ko-KR" sz="2000" dirty="0"/>
              <a:t>(</a:t>
            </a:r>
            <a:r>
              <a:rPr lang="ko-KR" altLang="en-US" sz="2000" dirty="0"/>
              <a:t>公理</a:t>
            </a:r>
            <a:r>
              <a:rPr lang="en-US" altLang="ko-KR" sz="2000" dirty="0"/>
              <a:t>, axiom)</a:t>
            </a:r>
            <a:r>
              <a:rPr lang="ko-KR" altLang="en-US" sz="2000" dirty="0"/>
              <a:t>는 어떤 이론체계에서 가장 기초적인 근거가 되는 명제</a:t>
            </a:r>
            <a:r>
              <a:rPr lang="en-US" altLang="ko-KR" sz="2000" dirty="0"/>
              <a:t>(</a:t>
            </a:r>
            <a:r>
              <a:rPr lang="ko-KR" altLang="en-US" sz="2000" dirty="0"/>
              <a:t>命題</a:t>
            </a:r>
            <a:r>
              <a:rPr lang="en-US" altLang="ko-KR" sz="2000" dirty="0"/>
              <a:t>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지식이 참된 것이 되기 위해서는 근거가 필요하나 더 이상 증명되지 않는 명제가 공리이다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정리</a:t>
            </a:r>
            <a:r>
              <a:rPr lang="en-US" altLang="ko-KR" sz="2000" dirty="0"/>
              <a:t>(</a:t>
            </a:r>
            <a:r>
              <a:rPr lang="ko-KR" altLang="en-US" sz="2000" dirty="0"/>
              <a:t>定理</a:t>
            </a:r>
            <a:r>
              <a:rPr lang="en-US" altLang="ko-KR" sz="2000" dirty="0"/>
              <a:t>)</a:t>
            </a:r>
            <a:r>
              <a:rPr lang="ko-KR" altLang="en-US" sz="2000" dirty="0"/>
              <a:t>는 증명된 명제이다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</a:t>
            </a:r>
            <a:r>
              <a:rPr lang="ko-KR" altLang="en-US" sz="1400" smtClean="0"/>
              <a:t>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</a:t>
            </a:r>
            <a:r>
              <a:rPr lang="ko-KR" altLang="en-US" sz="1400" smtClean="0"/>
              <a:t>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 smtClean="0"/>
              <a:t>년</a:t>
            </a:r>
            <a:r>
              <a:rPr lang="en-US" altLang="ko-KR" sz="1400" smtClean="0"/>
              <a:t>    </a:t>
            </a:r>
            <a:r>
              <a:rPr lang="ko-KR" altLang="en-US" sz="1400" smtClean="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</a:t>
            </a:r>
            <a:r>
              <a:rPr lang="ko-KR" altLang="en-US" sz="1400" smtClean="0"/>
              <a:t>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</a:t>
            </a:r>
            <a:r>
              <a:rPr lang="ko-KR" altLang="en-US" sz="1400" smtClean="0"/>
              <a:t>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</a:t>
            </a:r>
            <a:r>
              <a:rPr lang="ko-KR" altLang="en-US" sz="1400" smtClean="0"/>
              <a:t>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</a:t>
            </a:r>
            <a:r>
              <a:rPr lang="ko-KR" altLang="en-US" sz="1400" smtClean="0"/>
              <a:t>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</p:spPr>
            <p:txBody>
              <a:bodyPr/>
              <a:lstStyle/>
              <a:p>
                <a:r>
                  <a:rPr lang="ko-KR" altLang="en-US" dirty="0"/>
                  <a:t>직각 삼각형의 면적이 밑변의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  <a:blipFill>
                <a:blip r:embed="rId2"/>
                <a:stretch>
                  <a:fillRect l="-1285" t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14" y="2866547"/>
            <a:ext cx="3619224" cy="27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761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/>
            <a:r>
              <a:rPr lang="en-US" dirty="0"/>
              <a:t>A symbol is worth a thousand words.</a:t>
            </a:r>
            <a:endParaRPr lang="en-US" altLang="ko-KR" dirty="0"/>
          </a:p>
          <a:p>
            <a:r>
              <a:rPr lang="ko-KR" altLang="en-US" dirty="0"/>
              <a:t>수학의 기호는 이전 기호를 기반하여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  <a:blipFill>
                <a:blip r:embed="rId2"/>
                <a:stretch>
                  <a:fillRect l="-1285" t="-6195" b="-1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19078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19" y="3642368"/>
            <a:ext cx="3476454" cy="24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r>
              <a:rPr lang="ko-KR" altLang="en-US" smtClean="0"/>
              <a:t>벡터의 일반적 정의</a:t>
            </a:r>
            <a:endParaRPr lang="en-US" altLang="ko-KR" smtClean="0"/>
          </a:p>
          <a:p>
            <a:pPr lvl="1"/>
            <a:r>
              <a:rPr lang="en-US" smtClean="0"/>
              <a:t>Vector</a:t>
            </a:r>
            <a:r>
              <a:rPr lang="ko-KR" altLang="en-US" smtClean="0"/>
              <a:t>란 크기와 방향을 갖는 양이다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597880" y="3116262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smtClean="0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</a:t>
            </a:r>
            <a:r>
              <a:rPr lang="ko-KR" altLang="en-US" smtClean="0"/>
              <a:t>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r>
              <a:rPr lang="ko-KR" altLang="en-US" smtClean="0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 </a:t>
            </a:r>
            <a:r>
              <a:rPr lang="en-US" altLang="ko-KR" i="1" smtClean="0"/>
              <a:t>a, b, c, </a:t>
            </a:r>
            <a:r>
              <a:rPr lang="en-US" altLang="ko-KR"/>
              <a:t>0 </a:t>
            </a:r>
            <a:r>
              <a:rPr lang="en-US" altLang="ko-KR"/>
              <a:t>∈ </a:t>
            </a:r>
            <a:r>
              <a:rPr lang="en-US" altLang="ko-KR" i="1" smtClean="0"/>
              <a:t>ℝ</a:t>
            </a:r>
            <a:r>
              <a:rPr lang="en-US" altLang="ko-KR" baseline="30000" smtClean="0"/>
              <a:t>n</a:t>
            </a:r>
            <a:r>
              <a:rPr lang="en-US" altLang="ko-KR" smtClean="0"/>
              <a:t> </a:t>
            </a:r>
            <a:r>
              <a:rPr lang="ko-KR" altLang="en-US"/>
              <a:t>에 </a:t>
            </a:r>
            <a:r>
              <a:rPr lang="ko-KR" altLang="en-US" smtClean="0"/>
              <a:t>대하여 다음 성</a:t>
            </a:r>
            <a:r>
              <a:rPr lang="ko-KR" altLang="en-US"/>
              <a:t>질</a:t>
            </a:r>
            <a:r>
              <a:rPr lang="ko-KR" altLang="en-US" smtClean="0"/>
              <a:t>들이 성립한다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교환</a:t>
            </a:r>
            <a:r>
              <a:rPr lang="en-US" altLang="ko-KR" smtClean="0"/>
              <a:t>(</a:t>
            </a:r>
            <a:r>
              <a:rPr lang="en-US" altLang="ko-KR"/>
              <a:t>commutative)</a:t>
            </a:r>
            <a:r>
              <a:rPr lang="ko-KR" altLang="en-US" smtClean="0"/>
              <a:t> </a:t>
            </a:r>
            <a:r>
              <a:rPr lang="ko-KR" altLang="en-US" smtClean="0"/>
              <a:t>법칙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i="1" smtClean="0"/>
              <a:t>a</a:t>
            </a:r>
            <a:r>
              <a:rPr lang="en-US" altLang="ko-KR" smtClean="0"/>
              <a:t> </a:t>
            </a:r>
            <a:r>
              <a:rPr lang="en-US" altLang="ko-KR"/>
              <a:t>+ </a:t>
            </a:r>
            <a:r>
              <a:rPr lang="en-US" altLang="ko-KR" i="1" smtClean="0"/>
              <a:t>b</a:t>
            </a:r>
            <a:r>
              <a:rPr lang="en-US" altLang="ko-KR" smtClean="0"/>
              <a:t> </a:t>
            </a:r>
            <a:r>
              <a:rPr lang="en-US" altLang="ko-KR"/>
              <a:t>= </a:t>
            </a:r>
            <a:r>
              <a:rPr lang="en-US" altLang="ko-KR" i="1" smtClean="0"/>
              <a:t>b</a:t>
            </a:r>
            <a:r>
              <a:rPr lang="en-US" altLang="ko-KR" smtClean="0"/>
              <a:t> </a:t>
            </a:r>
            <a:r>
              <a:rPr lang="en-US" altLang="ko-KR"/>
              <a:t>+ </a:t>
            </a:r>
            <a:r>
              <a:rPr lang="en-US" altLang="ko-KR" i="1" smtClean="0"/>
              <a:t>a</a:t>
            </a:r>
            <a:endParaRPr lang="en-US" altLang="ko-KR" i="1"/>
          </a:p>
          <a:p>
            <a:r>
              <a:rPr lang="ko-KR" altLang="en-US" smtClean="0"/>
              <a:t>결합</a:t>
            </a:r>
            <a:r>
              <a:rPr lang="en-US" altLang="ko-KR" smtClean="0"/>
              <a:t>(</a:t>
            </a:r>
            <a:r>
              <a:rPr lang="en-US" altLang="ko-KR"/>
              <a:t>associative)</a:t>
            </a:r>
            <a:r>
              <a:rPr lang="ko-KR" altLang="en-US" smtClean="0"/>
              <a:t> </a:t>
            </a:r>
            <a:r>
              <a:rPr lang="ko-KR" altLang="en-US" smtClean="0"/>
              <a:t>법칙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/>
              <a:t>(</a:t>
            </a:r>
            <a:r>
              <a:rPr lang="en-US" altLang="ko-KR" i="1" smtClean="0"/>
              <a:t>a</a:t>
            </a:r>
            <a:r>
              <a:rPr lang="en-US" altLang="ko-KR" smtClean="0"/>
              <a:t> + </a:t>
            </a:r>
            <a:r>
              <a:rPr lang="en-US" altLang="ko-KR" i="1" smtClean="0"/>
              <a:t>b</a:t>
            </a:r>
            <a:r>
              <a:rPr lang="en-US" altLang="ko-KR" smtClean="0"/>
              <a:t>) + </a:t>
            </a:r>
            <a:r>
              <a:rPr lang="en-US" altLang="ko-KR" i="1" smtClean="0"/>
              <a:t>c</a:t>
            </a:r>
            <a:r>
              <a:rPr lang="en-US" altLang="ko-KR" smtClean="0"/>
              <a:t> = </a:t>
            </a:r>
            <a:r>
              <a:rPr lang="en-US" altLang="ko-KR" i="1" smtClean="0"/>
              <a:t>a</a:t>
            </a:r>
            <a:r>
              <a:rPr lang="en-US" altLang="ko-KR" smtClean="0"/>
              <a:t> + (</a:t>
            </a:r>
            <a:r>
              <a:rPr lang="en-US" altLang="ko-KR" i="1" smtClean="0"/>
              <a:t>b</a:t>
            </a:r>
            <a:r>
              <a:rPr lang="en-US" altLang="ko-KR" smtClean="0"/>
              <a:t> + </a:t>
            </a:r>
            <a:r>
              <a:rPr lang="en-US" altLang="ko-KR" i="1" smtClean="0"/>
              <a:t>c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항등원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i="1" smtClean="0"/>
              <a:t>u</a:t>
            </a:r>
            <a:r>
              <a:rPr lang="en-US" altLang="ko-KR" smtClean="0"/>
              <a:t> </a:t>
            </a:r>
            <a:r>
              <a:rPr lang="en-US" altLang="ko-KR" smtClean="0"/>
              <a:t>+ 0 = </a:t>
            </a:r>
            <a:r>
              <a:rPr lang="en-US" altLang="ko-KR" i="1" smtClean="0"/>
              <a:t>u</a:t>
            </a:r>
            <a:endParaRPr lang="en-US" altLang="ko-KR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r>
              <a:rPr lang="ko-KR" altLang="en-US" smtClean="0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490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mtClean="0"/>
              <a:t>벡터의 예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위치</a:t>
            </a:r>
            <a:r>
              <a:rPr lang="en-US" altLang="ko-KR" smtClean="0"/>
              <a:t>, </a:t>
            </a:r>
            <a:r>
              <a:rPr lang="ko-KR" altLang="en-US" smtClean="0"/>
              <a:t>속도</a:t>
            </a:r>
            <a:r>
              <a:rPr lang="en-US" altLang="ko-KR" smtClean="0"/>
              <a:t>, </a:t>
            </a:r>
            <a:r>
              <a:rPr lang="ko-KR" altLang="en-US" smtClean="0"/>
              <a:t>가속도 등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ko-KR" altLang="en-US" smtClean="0"/>
              <a:t>벡터가 아닌 것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3</a:t>
            </a:r>
            <a:r>
              <a:rPr lang="ko-KR" altLang="en-US" smtClean="0"/>
              <a:t>축 회전</a:t>
            </a:r>
            <a:r>
              <a:rPr lang="en-US" altLang="ko-KR" smtClean="0"/>
              <a:t>, </a:t>
            </a:r>
            <a:r>
              <a:rPr lang="ko-KR" altLang="en-US" smtClean="0"/>
              <a:t>사원수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489062" y="3688171"/>
            <a:ext cx="3903384" cy="1761249"/>
            <a:chOff x="858209" y="3546702"/>
            <a:chExt cx="4974179" cy="23527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209" y="3546702"/>
              <a:ext cx="4974179" cy="2352750"/>
            </a:xfrm>
            <a:prstGeom prst="rect">
              <a:avLst/>
            </a:prstGeom>
          </p:spPr>
        </p:pic>
        <p:sp>
          <p:nvSpPr>
            <p:cNvPr id="8" name="위쪽 화살표 7"/>
            <p:cNvSpPr/>
            <p:nvPr/>
          </p:nvSpPr>
          <p:spPr>
            <a:xfrm rot="4337397">
              <a:off x="2687859" y="2911261"/>
              <a:ext cx="560173" cy="3767659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98" y="3413334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수학적 표기법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mtClean="0"/>
              <a:t> </a:t>
            </a:r>
            <a:r>
              <a:rPr lang="en-US" altLang="ko-KR" i="1" smtClean="0"/>
              <a:t>n </a:t>
            </a:r>
            <a:r>
              <a:rPr lang="ko-KR" altLang="en-US" smtClean="0"/>
              <a:t>개의 숫자 배열의 </a:t>
            </a:r>
            <a:r>
              <a:rPr lang="ko-KR" altLang="en-US" i="1" smtClean="0"/>
              <a:t>컬럼</a:t>
            </a:r>
            <a:r>
              <a:rPr lang="ko-KR" altLang="en-US" smtClean="0"/>
              <a:t> </a:t>
            </a:r>
            <a:r>
              <a:rPr lang="en-US" altLang="ko-KR" smtClean="0"/>
              <a:t>n-vector </a:t>
            </a:r>
            <a:r>
              <a:rPr lang="ko-KR" altLang="en-US" smtClean="0"/>
              <a:t>를 아래와 같이 표기한다</a:t>
            </a:r>
            <a:r>
              <a:rPr lang="en-US" altLang="ko-KR" smtClean="0"/>
              <a:t>.</a:t>
            </a:r>
            <a:endParaRPr lang="en-US" smtClean="0"/>
          </a:p>
          <a:p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 </a:t>
            </a:r>
            <a:r>
              <a:rPr lang="en-US" i="1" smtClean="0"/>
              <a:t>a</a:t>
            </a:r>
            <a:r>
              <a:rPr lang="en-US" i="1" baseline="-25000" smtClean="0"/>
              <a:t>i</a:t>
            </a:r>
            <a:r>
              <a:rPr lang="en-US" smtClean="0"/>
              <a:t> </a:t>
            </a:r>
            <a:r>
              <a:rPr lang="ko-KR" altLang="en-US" smtClean="0"/>
              <a:t>는 벡터 </a:t>
            </a:r>
            <a:r>
              <a:rPr lang="en-US" altLang="ko-KR" b="1" i="1" smtClean="0"/>
              <a:t>a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en-US" altLang="ko-KR" i="1" smtClean="0"/>
              <a:t>i</a:t>
            </a:r>
            <a:r>
              <a:rPr lang="ko-KR" altLang="en-US" smtClean="0"/>
              <a:t>번째 요소이다</a:t>
            </a:r>
            <a:r>
              <a:rPr lang="en-US" altLang="ko-KR" smtClean="0"/>
              <a:t>.</a:t>
            </a:r>
            <a:endParaRPr lang="en-US"/>
          </a:p>
          <a:p>
            <a:r>
              <a:rPr lang="en-US" smtClean="0"/>
              <a:t> </a:t>
            </a:r>
            <a:r>
              <a:rPr lang="en-US" altLang="ko-KR" i="1" smtClean="0"/>
              <a:t>ℝ</a:t>
            </a:r>
            <a:r>
              <a:rPr lang="en-US" smtClean="0"/>
              <a:t> </a:t>
            </a:r>
            <a:r>
              <a:rPr lang="ko-KR" altLang="en-US" smtClean="0"/>
              <a:t>은 실수 집합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 </a:t>
            </a:r>
            <a:r>
              <a:rPr lang="en-US" altLang="ko-KR" i="1" smtClean="0"/>
              <a:t>ℝ</a:t>
            </a:r>
            <a:r>
              <a:rPr lang="en-US" baseline="30000" smtClean="0"/>
              <a:t>n</a:t>
            </a:r>
            <a:r>
              <a:rPr lang="en-US" smtClean="0"/>
              <a:t> </a:t>
            </a:r>
            <a:r>
              <a:rPr lang="ko-KR" altLang="en-US" smtClean="0"/>
              <a:t>은 </a:t>
            </a:r>
            <a:r>
              <a:rPr lang="en-US" altLang="ko-KR" i="1" smtClean="0"/>
              <a:t>n</a:t>
            </a:r>
            <a:r>
              <a:rPr lang="en-US" altLang="ko-KR" smtClean="0"/>
              <a:t> </a:t>
            </a:r>
            <a:r>
              <a:rPr lang="ko-KR" altLang="en-US" smtClean="0"/>
              <a:t>차원 실수 벡터 공간</a:t>
            </a:r>
            <a:r>
              <a:rPr lang="en-US" altLang="ko-KR" smtClean="0"/>
              <a:t>.</a:t>
            </a:r>
            <a:endParaRPr lang="en-US" i="1" smtClean="0"/>
          </a:p>
          <a:p>
            <a:r>
              <a:rPr lang="ko-KR" altLang="en-US" smtClean="0"/>
              <a:t>벡터는 소문자 볼딕체로 표기함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en-US" b="1" i="1"/>
              <a:t>x</a:t>
            </a:r>
            <a:endParaRPr lang="en-US" altLang="ko-KR" smtClean="0"/>
          </a:p>
          <a:p>
            <a:r>
              <a:rPr lang="ko-KR" altLang="en-US" smtClean="0"/>
              <a:t>벡터 요소는 소문자로 표기함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en-US" i="1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</a:t>
            </a:r>
            <a:r>
              <a:rPr lang="en-US" i="1"/>
              <a:t>, . . . , x</a:t>
            </a:r>
            <a:r>
              <a:rPr lang="en-US" i="1" baseline="-25000"/>
              <a:t>n</a:t>
            </a:r>
            <a:r>
              <a:rPr lang="en-US" i="1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63" y="1764280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물리학적 표기법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r>
              <a:rPr lang="ko-KR" altLang="en-US" smtClean="0"/>
              <a:t>알파벳 위에 화살표를 표기한다</a:t>
            </a:r>
            <a:r>
              <a:rPr lang="en-US" altLang="ko-KR" smtClean="0"/>
              <a:t>.</a:t>
            </a:r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7" y="2061066"/>
            <a:ext cx="1078205" cy="1162769"/>
          </a:xfrm>
          <a:prstGeom prst="rect">
            <a:avLst/>
          </a:prstGeom>
        </p:spPr>
      </p:pic>
      <p:pic>
        <p:nvPicPr>
          <p:cNvPr id="1026" name="Picture 2" descr="Image result for physic vector arrow no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8589">
            <a:off x="1764111" y="3371421"/>
            <a:ext cx="42767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내적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mtClean="0"/>
                  <a:t>내적 </a:t>
                </a:r>
                <a:r>
                  <a:rPr lang="en-US" altLang="ko-KR" smtClean="0"/>
                  <a:t>= Inner Product = Dot Product = Scalar Product</a:t>
                </a:r>
              </a:p>
              <a:p>
                <a:r>
                  <a:rPr lang="ko-KR" altLang="en-US" smtClean="0"/>
                  <a:t>내적의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정의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∈ </a:t>
                </a:r>
                <a:r>
                  <a:rPr lang="en-US" altLang="ko-KR" i="1" smtClean="0"/>
                  <a:t>ℝ</a:t>
                </a:r>
                <a:r>
                  <a:rPr lang="en-US" altLang="ko-KR" baseline="30000" smtClean="0"/>
                  <a:t>n </a:t>
                </a:r>
                <a:r>
                  <a:rPr lang="ko-KR" altLang="en-US" smtClean="0"/>
                  <a:t>에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대하여 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smtClean="0"/>
                  <a:t>y</a:t>
                </a:r>
              </a:p>
              <a:p>
                <a:r>
                  <a:rPr lang="ko-KR" altLang="en-US" b="1" smtClean="0"/>
                  <a:t>내적 예</a:t>
                </a:r>
                <a:endParaRPr lang="en-US" altLang="ko-KR" b="1" smtClean="0"/>
              </a:p>
              <a:p>
                <a:pPr lvl="1"/>
                <a:r>
                  <a:rPr lang="en-US" altLang="ko-KR" b="1" i="1" smtClean="0"/>
                  <a:t>x</a:t>
                </a:r>
                <a:r>
                  <a:rPr lang="en-US" altLang="ko-KR" b="1" smtClean="0"/>
                  <a:t> = [ 1, 2 ]</a:t>
                </a:r>
                <a:r>
                  <a:rPr lang="en-US" altLang="ko-KR" i="1" baseline="30000" smtClean="0"/>
                  <a:t>T</a:t>
                </a:r>
                <a:endParaRPr lang="en-US" altLang="ko-KR" i="1" baseline="30000"/>
              </a:p>
              <a:p>
                <a:pPr lvl="1"/>
                <a:r>
                  <a:rPr lang="en-US" altLang="ko-KR" b="1" i="1" smtClean="0"/>
                  <a:t>y</a:t>
                </a:r>
                <a:r>
                  <a:rPr lang="en-US" altLang="ko-KR" b="1" smtClean="0"/>
                  <a:t> </a:t>
                </a:r>
                <a:r>
                  <a:rPr lang="en-US" altLang="ko-KR" b="1"/>
                  <a:t>= </a:t>
                </a:r>
                <a:r>
                  <a:rPr lang="en-US" altLang="ko-KR" b="1"/>
                  <a:t>[ </a:t>
                </a:r>
                <a:r>
                  <a:rPr lang="en-US" altLang="ko-KR" b="1" smtClean="0"/>
                  <a:t>3, 4 </a:t>
                </a:r>
                <a:r>
                  <a:rPr lang="en-US" altLang="ko-KR" b="1"/>
                  <a:t>]</a:t>
                </a:r>
                <a:r>
                  <a:rPr lang="en-US" altLang="ko-KR" i="1" baseline="30000" smtClean="0"/>
                  <a:t>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mtClean="0"/>
                  <a:t> </a:t>
                </a:r>
                <a:r>
                  <a:rPr lang="en-US" altLang="ko-KR" smtClean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mtClean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mtClean="0"/>
                  <a:t>4 = 11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smtClean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ko-KR" b="1" i="1" smtClean="0"/>
                  <a:t> </a:t>
                </a:r>
                <a:r>
                  <a:rPr lang="en-US" altLang="ko-KR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/>
                  <a:t>4 </a:t>
                </a:r>
                <a:r>
                  <a:rPr lang="en-US" altLang="ko-KR"/>
                  <a:t>= </a:t>
                </a:r>
                <a:r>
                  <a:rPr lang="en-US" altLang="ko-KR" smtClean="0"/>
                  <a:t>11</a:t>
                </a:r>
                <a:endParaRPr lang="en-US" altLang="ko-KR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01" y="2030135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180252"/>
          </a:xfrm>
        </p:spPr>
        <p:txBody>
          <a:bodyPr/>
          <a:lstStyle/>
          <a:p>
            <a:r>
              <a:rPr lang="ko-KR" altLang="en-US" smtClean="0"/>
              <a:t>외적 </a:t>
            </a:r>
            <a:r>
              <a:rPr lang="en-US" altLang="ko-KR" smtClean="0"/>
              <a:t>= Outer Product = Cross Product = Vector Product</a:t>
            </a:r>
          </a:p>
          <a:p>
            <a:r>
              <a:rPr lang="ko-KR" altLang="en-US" smtClean="0"/>
              <a:t>외적의 정의</a:t>
            </a:r>
            <a:endParaRPr lang="en-US" altLang="ko-KR" smtClean="0"/>
          </a:p>
          <a:p>
            <a:pPr lvl="1"/>
            <a:r>
              <a:rPr lang="ko-KR" altLang="en-US" smtClean="0"/>
              <a:t>방향</a:t>
            </a:r>
            <a:r>
              <a:rPr lang="en-US" altLang="ko-KR" smtClean="0"/>
              <a:t>: </a:t>
            </a:r>
            <a:r>
              <a:rPr lang="ko-KR" altLang="en-US" smtClean="0"/>
              <a:t>두개의 벡터에 반시계 방향으로 수직</a:t>
            </a:r>
            <a:endParaRPr lang="en-US" altLang="ko-KR" smtClean="0"/>
          </a:p>
          <a:p>
            <a:pPr lvl="1"/>
            <a:r>
              <a:rPr lang="ko-KR" altLang="en-US" smtClean="0"/>
              <a:t>크기</a:t>
            </a:r>
            <a:r>
              <a:rPr lang="en-US" altLang="ko-KR" smtClean="0"/>
              <a:t>: </a:t>
            </a:r>
            <a:r>
              <a:rPr lang="ko-KR" altLang="en-US" smtClean="0"/>
              <a:t>두개 벡터가 이루는 사각형 면적</a:t>
            </a:r>
            <a:endParaRPr lang="en-US" altLang="ko-KR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41" y="379842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48" y="3798427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8" y="1468462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28" y="3564696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28" y="5069370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19848" y="1688495"/>
            <a:ext cx="306747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487" y="1242929"/>
            <a:ext cx="3480771" cy="30310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48516" y="2721364"/>
            <a:ext cx="6617018" cy="3221497"/>
            <a:chOff x="1000186" y="2785020"/>
            <a:chExt cx="5724529" cy="25668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813" y="4145932"/>
              <a:ext cx="5391902" cy="3905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186" y="2785020"/>
              <a:ext cx="2372056" cy="119079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186" y="4980318"/>
              <a:ext cx="2324424" cy="37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외적 응용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 smtClean="0"/>
              <a:t>아래 삼각형의 면적을 구하세요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2" y="2093402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56" y="5082957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내적</a:t>
            </a:r>
            <a:r>
              <a:rPr lang="en-US" altLang="ko-KR" smtClean="0"/>
              <a:t>/</a:t>
            </a:r>
            <a:r>
              <a:rPr lang="ko-KR" altLang="en-US" smtClean="0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smtClean="0"/>
              <a:t>참고 동영상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∈</a:t>
            </a:r>
          </a:p>
          <a:p>
            <a:pPr marL="0" indent="0">
              <a:buNone/>
            </a:pPr>
            <a:r>
              <a:rPr lang="en-US" altLang="ko-KR" i="1"/>
              <a:t>a, b, c, </a:t>
            </a:r>
            <a:r>
              <a:rPr lang="en-US" altLang="ko-KR"/>
              <a:t>0 </a:t>
            </a:r>
            <a:r>
              <a:rPr lang="en-US" altLang="ko-KR"/>
              <a:t>∈ </a:t>
            </a:r>
            <a:r>
              <a:rPr lang="en-US" altLang="ko-KR" i="1" smtClean="0"/>
              <a:t>ℝ</a:t>
            </a:r>
            <a:r>
              <a:rPr lang="en-US" altLang="ko-KR" baseline="30000" smtClean="0"/>
              <a:t>n</a:t>
            </a:r>
            <a:endParaRPr lang="en-US" altLang="ko-KR"/>
          </a:p>
          <a:p>
            <a:pPr marL="0" indent="0">
              <a:buNone/>
            </a:pPr>
            <a:r>
              <a:rPr lang="en-US" altLang="ko-KR" i="1"/>
              <a:t>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</a:t>
            </a:r>
            <a:r>
              <a:rPr lang="ko-KR" altLang="en-US"/>
              <a:t>물체이다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드론은 임베디드 시스템을 결합하여 </a:t>
            </a:r>
            <a:r>
              <a:rPr lang="ko-KR" altLang="en-US"/>
              <a:t>원격 </a:t>
            </a:r>
            <a:r>
              <a:rPr lang="ko-KR" altLang="en-US" smtClean="0"/>
              <a:t>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</a:t>
            </a:r>
            <a:r>
              <a:rPr lang="ko-KR" altLang="en-US"/>
              <a:t>수 </a:t>
            </a:r>
            <a:r>
              <a:rPr lang="ko-KR" altLang="en-US" smtClean="0"/>
              <a:t>있는 시스템을 </a:t>
            </a:r>
            <a:r>
              <a:rPr lang="ko-KR" altLang="en-US"/>
              <a:t>구현하는지를 보여주는 대표적 </a:t>
            </a:r>
            <a:r>
              <a:rPr lang="ko-KR" altLang="en-US"/>
              <a:t>사례이다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드론은 </a:t>
            </a:r>
            <a:r>
              <a:rPr lang="ko-KR" altLang="en-US"/>
              <a:t>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</a:t>
            </a:r>
            <a:r>
              <a:rPr lang="ko-KR" altLang="en-US"/>
              <a:t>많이 </a:t>
            </a:r>
            <a:r>
              <a:rPr lang="ko-KR" altLang="en-US" smtClean="0"/>
              <a:t>사용됐다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완구</a:t>
            </a:r>
            <a:r>
              <a:rPr lang="en-US" altLang="ko-KR"/>
              <a:t>, </a:t>
            </a:r>
            <a:r>
              <a:rPr lang="ko-KR" altLang="en-US" smtClean="0"/>
              <a:t>촬영</a:t>
            </a:r>
            <a:r>
              <a:rPr lang="en-US" altLang="ko-KR" smtClean="0"/>
              <a:t>, </a:t>
            </a:r>
            <a:r>
              <a:rPr lang="ko-KR" altLang="en-US" smtClean="0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 smtClean="0"/>
              <a:t>안정성</a:t>
            </a:r>
            <a:endParaRPr lang="en-US" altLang="ko-KR" b="1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</a:t>
            </a:r>
            <a:r>
              <a:rPr lang="ko-KR" altLang="en-US"/>
              <a:t>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smtClean="0"/>
              <a:t>정밀성</a:t>
            </a:r>
            <a:endParaRPr lang="en-US" altLang="ko-KR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</a:t>
            </a:r>
            <a:r>
              <a:rPr lang="ko-KR" altLang="en-US"/>
              <a:t>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smtClean="0"/>
              <a:t>환경에 </a:t>
            </a:r>
            <a:r>
              <a:rPr lang="ko-KR" altLang="en-US" b="1"/>
              <a:t>대한 </a:t>
            </a:r>
            <a:r>
              <a:rPr lang="ko-KR" altLang="en-US" b="1" smtClean="0"/>
              <a:t>내성</a:t>
            </a:r>
            <a:endParaRPr lang="en-US" altLang="ko-KR" b="1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</a:t>
            </a:r>
            <a:r>
              <a:rPr lang="ko-KR" altLang="en-US"/>
              <a:t>해당한다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smtClean="0"/>
              <a:t>저전력 소모</a:t>
            </a:r>
            <a:endParaRPr lang="en-US" altLang="ko-KR" b="1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</a:t>
            </a:r>
            <a:r>
              <a:rPr lang="ko-KR" altLang="en-US"/>
              <a:t>중요하다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smtClean="0"/>
              <a:t>환경 감지</a:t>
            </a:r>
            <a:endParaRPr lang="en-US" altLang="ko-KR" b="1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</a:t>
            </a:r>
            <a:r>
              <a:rPr lang="ko-KR" altLang="en-US"/>
              <a:t>활용된다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smtClean="0"/>
              <a:t>커넥티비티</a:t>
            </a:r>
            <a:endParaRPr lang="en-US" altLang="ko-KR" b="1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mtClean="0"/>
              <a:t>드론은 </a:t>
            </a:r>
            <a:r>
              <a:rPr lang="ko-KR" altLang="en-US"/>
              <a:t>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sz="2400" dirty="0"/>
              <a:t>Pixhawk team – Vision based exploration – Zurich 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8" name="Online Media 7" title="Outdoor and Indoor Exploration with the PIXHAWK Quadrotor">
            <a:hlinkClick r:id="" action="ppaction://media"/>
            <a:extLst>
              <a:ext uri="{FF2B5EF4-FFF2-40B4-BE49-F238E27FC236}">
                <a16:creationId xmlns:a16="http://schemas.microsoft.com/office/drawing/2014/main" id="{F6A95C0A-57F4-45AC-AC4B-36536E7FFA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1399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2" descr="https://px4.io/wp-content/uploads/2014/04/1_9_March.png">
            <a:extLst>
              <a:ext uri="{FF2B5EF4-FFF2-40B4-BE49-F238E27FC236}">
                <a16:creationId xmlns:a16="http://schemas.microsoft.com/office/drawing/2014/main" id="{03E7581F-20B0-4A34-90DE-B0DBA6CAB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11162</TotalTime>
  <Words>1608</Words>
  <Application>Microsoft Office PowerPoint</Application>
  <PresentationFormat>A4 용지(210x297mm)</PresentationFormat>
  <Paragraphs>388</Paragraphs>
  <Slides>51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기술의 역사 3</vt:lpstr>
      <vt:lpstr>자율 비행 기술의 역사 4</vt:lpstr>
      <vt:lpstr>자율 비행 기술의 역사 5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Vector</vt:lpstr>
      <vt:lpstr>Vector의 수학적 정의</vt:lpstr>
      <vt:lpstr>Vector의 예</vt:lpstr>
      <vt:lpstr>벡터 수학적 표기법</vt:lpstr>
      <vt:lpstr>벡터 물리학적 표기법</vt:lpstr>
      <vt:lpstr>벡터 내적</vt:lpstr>
      <vt:lpstr>벡터 외적</vt:lpstr>
      <vt:lpstr>벡터 외적 공식</vt:lpstr>
      <vt:lpstr>벡터 외적 예제</vt:lpstr>
      <vt:lpstr>벡터 외적 응용</vt:lpstr>
      <vt:lpstr>벡터 내적/외적</vt:lpstr>
      <vt:lpstr>끝.</vt:lpstr>
      <vt:lpstr>PowerPoint 프레젠테이션</vt:lpstr>
      <vt:lpstr>드론 물리학</vt:lpstr>
      <vt:lpstr>전기</vt:lpstr>
      <vt:lpstr>전원 직렬 연결</vt:lpstr>
      <vt:lpstr>전원 병렬 연결</vt:lpstr>
      <vt:lpstr>드론 항공 역학</vt:lpstr>
      <vt:lpstr>PowerPoint 프레젠테이션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1873</cp:revision>
  <dcterms:created xsi:type="dcterms:W3CDTF">2018-03-04T04:23:51Z</dcterms:created>
  <dcterms:modified xsi:type="dcterms:W3CDTF">2019-07-19T15:01:34Z</dcterms:modified>
</cp:coreProperties>
</file>